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roxima Nova"/>
      <p:regular r:id="rId19"/>
      <p:bold r:id="rId20"/>
      <p:italic r:id="rId21"/>
      <p:boldItalic r:id="rId22"/>
    </p:embeddedFont>
    <p:embeddedFont>
      <p:font typeface="Alfa Slab On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A3D264-418C-452A-A49F-71392AB2B523}">
  <a:tblStyle styleId="{73A3D264-418C-452A-A49F-71392AB2B5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5.xml"/><Relationship Id="rId22" Type="http://schemas.openxmlformats.org/officeDocument/2006/relationships/font" Target="fonts/ProximaNova-boldItalic.fntdata"/><Relationship Id="rId10" Type="http://schemas.openxmlformats.org/officeDocument/2006/relationships/slide" Target="slides/slide4.xml"/><Relationship Id="rId21" Type="http://schemas.openxmlformats.org/officeDocument/2006/relationships/font" Target="fonts/ProximaNova-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AlfaSlab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ProximaNova-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7afdffc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7afdffc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highly correlated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7afdffc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7afdffc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need to show ALL of these, show a few examples of less populated fields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3e7a02e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3e7a02e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3e7a02e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13e7a02e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3e7a02e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3e7a02e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data is joined across 3 sources using lat/long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3e7a02e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3e7a02e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597e49b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597e49b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3e7a02e4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3e7a02e4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3e7a02e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3e7a02e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3e7a02e4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3e7a02e4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7afdffc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7afdffc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solidFill>
                  <a:schemeClr val="lt1"/>
                </a:solidFill>
                <a:latin typeface="Impact"/>
                <a:ea typeface="Impact"/>
                <a:cs typeface="Impact"/>
                <a:sym typeface="Impact"/>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cdc.gov/places/about/index.html" TargetMode="External"/><Relationship Id="rId4" Type="http://schemas.openxmlformats.org/officeDocument/2006/relationships/hyperlink" Target="https://health.data.ny.gov/Health/Health-Facility-General-Information/vn5v-hh5r/about_data" TargetMode="External"/><Relationship Id="rId5" Type="http://schemas.openxmlformats.org/officeDocument/2006/relationships/hyperlink" Target="https://www.epa.gov/smartgrowth/smart-location-mapping#SLD" TargetMode="External"/><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Haversine_formula" TargetMode="External"/><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accent3"/>
                </a:solidFill>
              </a:rPr>
              <a:t>New York Mental Health</a:t>
            </a:r>
            <a:endParaRPr>
              <a:solidFill>
                <a:schemeClr val="accent3"/>
              </a:solidFill>
            </a:endParaRPr>
          </a:p>
        </p:txBody>
      </p:sp>
      <p:sp>
        <p:nvSpPr>
          <p:cNvPr id="57" name="Google Shape;57;p13"/>
          <p:cNvSpPr txBox="1"/>
          <p:nvPr>
            <p:ph idx="1" type="subTitle"/>
          </p:nvPr>
        </p:nvSpPr>
        <p:spPr>
          <a:xfrm>
            <a:off x="311700" y="3107950"/>
            <a:ext cx="8520600" cy="1231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b="1" lang="en" sz="1920"/>
              <a:t>Group 9</a:t>
            </a:r>
            <a:endParaRPr b="1" sz="1920"/>
          </a:p>
          <a:p>
            <a:pPr indent="0" lvl="0" marL="0" rtl="0" algn="ctr">
              <a:lnSpc>
                <a:spcPct val="80000"/>
              </a:lnSpc>
              <a:spcBef>
                <a:spcPts val="0"/>
              </a:spcBef>
              <a:spcAft>
                <a:spcPts val="0"/>
              </a:spcAft>
              <a:buSzPts val="605"/>
              <a:buNone/>
            </a:pPr>
            <a:r>
              <a:rPr lang="en" sz="1420"/>
              <a:t>Naman Bareja (NB3236)</a:t>
            </a:r>
            <a:endParaRPr sz="1420"/>
          </a:p>
          <a:p>
            <a:pPr indent="0" lvl="0" marL="0" rtl="0" algn="ctr">
              <a:lnSpc>
                <a:spcPct val="80000"/>
              </a:lnSpc>
              <a:spcBef>
                <a:spcPts val="0"/>
              </a:spcBef>
              <a:spcAft>
                <a:spcPts val="0"/>
              </a:spcAft>
              <a:buSzPts val="605"/>
              <a:buNone/>
            </a:pPr>
            <a:r>
              <a:rPr lang="en" sz="1420"/>
              <a:t>Arvind Nagabhirava (AN3317)</a:t>
            </a:r>
            <a:endParaRPr sz="1420"/>
          </a:p>
          <a:p>
            <a:pPr indent="0" lvl="0" marL="0" rtl="0" algn="ctr">
              <a:lnSpc>
                <a:spcPct val="80000"/>
              </a:lnSpc>
              <a:spcBef>
                <a:spcPts val="0"/>
              </a:spcBef>
              <a:spcAft>
                <a:spcPts val="0"/>
              </a:spcAft>
              <a:buSzPts val="605"/>
              <a:buNone/>
            </a:pPr>
            <a:r>
              <a:rPr lang="en" sz="1420"/>
              <a:t>Pranav Bidve (PB2972)</a:t>
            </a:r>
            <a:endParaRPr sz="1420"/>
          </a:p>
          <a:p>
            <a:pPr indent="0" lvl="0" marL="0" rtl="0" algn="ctr">
              <a:lnSpc>
                <a:spcPct val="80000"/>
              </a:lnSpc>
              <a:spcBef>
                <a:spcPts val="0"/>
              </a:spcBef>
              <a:spcAft>
                <a:spcPts val="0"/>
              </a:spcAft>
              <a:buSzPts val="605"/>
              <a:buNone/>
            </a:pPr>
            <a:r>
              <a:rPr lang="en" sz="1420"/>
              <a:t>Nilaa Raghunathan (NR3005)</a:t>
            </a:r>
            <a:endParaRPr sz="1420"/>
          </a:p>
          <a:p>
            <a:pPr indent="0" lvl="0" marL="0" rtl="0" algn="ctr">
              <a:lnSpc>
                <a:spcPct val="80000"/>
              </a:lnSpc>
              <a:spcBef>
                <a:spcPts val="0"/>
              </a:spcBef>
              <a:spcAft>
                <a:spcPts val="0"/>
              </a:spcAft>
              <a:buSzPts val="605"/>
              <a:buNone/>
            </a:pPr>
            <a:r>
              <a:rPr lang="en" sz="1420"/>
              <a:t>Ke Wang (KW3173)</a:t>
            </a:r>
            <a:endParaRPr sz="1420"/>
          </a:p>
        </p:txBody>
      </p:sp>
      <p:sp>
        <p:nvSpPr>
          <p:cNvPr id="58" name="Google Shape;58;p13"/>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59" name="Google Shape;59;p13"/>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311700" y="1185700"/>
            <a:ext cx="4018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lfa Slab One"/>
                <a:ea typeface="Alfa Slab One"/>
                <a:cs typeface="Alfa Slab One"/>
                <a:sym typeface="Alfa Slab One"/>
              </a:rPr>
              <a:t>Explored the data correlation</a:t>
            </a:r>
            <a:endParaRPr>
              <a:latin typeface="Alfa Slab One"/>
              <a:ea typeface="Alfa Slab One"/>
              <a:cs typeface="Alfa Slab One"/>
              <a:sym typeface="Alfa Slab One"/>
            </a:endParaRPr>
          </a:p>
          <a:p>
            <a:pPr indent="0" lvl="0" marL="0" rtl="0" algn="l">
              <a:spcBef>
                <a:spcPts val="1200"/>
              </a:spcBef>
              <a:spcAft>
                <a:spcPts val="0"/>
              </a:spcAft>
              <a:buNone/>
            </a:pPr>
            <a:r>
              <a:rPr lang="en" sz="1200"/>
              <a:t>High correlation between ‘D1A’ and </a:t>
            </a:r>
            <a:r>
              <a:rPr lang="en" sz="1200"/>
              <a:t>‘D1B’; ‘D4A’ ,‘D4C’ and ‘D4D’; ‘D5AR’and ‘D5AE’; ‘D5BR’and ‘D5BE’.</a:t>
            </a:r>
            <a:endParaRPr sz="1200"/>
          </a:p>
          <a:p>
            <a:pPr indent="0" lvl="0" marL="0" rtl="0" algn="l">
              <a:spcBef>
                <a:spcPts val="1200"/>
              </a:spcBef>
              <a:spcAft>
                <a:spcPts val="1200"/>
              </a:spcAft>
              <a:buNone/>
            </a:pPr>
            <a:r>
              <a:t/>
            </a:r>
            <a:endParaRPr/>
          </a:p>
        </p:txBody>
      </p:sp>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Location Database Visualizations</a:t>
            </a:r>
            <a:endParaRPr/>
          </a:p>
          <a:p>
            <a:pPr indent="0" lvl="0" marL="0" rtl="0" algn="l">
              <a:spcBef>
                <a:spcPts val="0"/>
              </a:spcBef>
              <a:spcAft>
                <a:spcPts val="0"/>
              </a:spcAft>
              <a:buNone/>
            </a:pPr>
            <a:r>
              <a:t/>
            </a:r>
            <a:endParaRPr/>
          </a:p>
        </p:txBody>
      </p:sp>
      <p:pic>
        <p:nvPicPr>
          <p:cNvPr id="149" name="Google Shape;149;p22"/>
          <p:cNvPicPr preferRelativeResize="0"/>
          <p:nvPr/>
        </p:nvPicPr>
        <p:blipFill>
          <a:blip r:embed="rId3">
            <a:alphaModFix/>
          </a:blip>
          <a:stretch>
            <a:fillRect/>
          </a:stretch>
        </p:blipFill>
        <p:spPr>
          <a:xfrm>
            <a:off x="4168675" y="1044400"/>
            <a:ext cx="4415093" cy="3655800"/>
          </a:xfrm>
          <a:prstGeom prst="rect">
            <a:avLst/>
          </a:prstGeom>
          <a:noFill/>
          <a:ln>
            <a:noFill/>
          </a:ln>
        </p:spPr>
      </p:pic>
      <p:sp>
        <p:nvSpPr>
          <p:cNvPr id="150" name="Google Shape;150;p22"/>
          <p:cNvSpPr/>
          <p:nvPr/>
        </p:nvSpPr>
        <p:spPr>
          <a:xfrm>
            <a:off x="7023775" y="3343675"/>
            <a:ext cx="802500" cy="742500"/>
          </a:xfrm>
          <a:prstGeom prst="rect">
            <a:avLst/>
          </a:prstGeom>
          <a:noFill/>
          <a:ln cap="flat" cmpd="sng" w="762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1" name="Google Shape;151;p22"/>
          <p:cNvSpPr txBox="1"/>
          <p:nvPr/>
        </p:nvSpPr>
        <p:spPr>
          <a:xfrm>
            <a:off x="155050" y="2126500"/>
            <a:ext cx="3931800" cy="25737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D1a: Gross residential density (HU/acre) on unprotected land </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D1b: Gross population density (people/acre) on unprotected land</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D4a, Distance from the population-weighted centroid to nearest transit stop (meters) ,2020</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D4c, Aggregate frequency of transit service within 0.25 miles of CBG boundary per hour during evening peak period, 2020</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D4d, Aggregate frequency of transit service [D4c] per square mile</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D5ar, Jobs within 45 minutes auto travel time, time- decay (network travel time) weighted, 2020</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D5ae, Working age population within 45 minutes auto travel time, time-decay (network travel time) weighted </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D5br , Jobs within 45-minute transit commute, distance decay (walk network travel time, GTFS schedules) weighted </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latin typeface="Proxima Nova"/>
                <a:ea typeface="Proxima Nova"/>
                <a:cs typeface="Proxima Nova"/>
                <a:sym typeface="Proxima Nova"/>
              </a:rPr>
              <a:t>D5be,  Working age population within 45-minute transit commute, time decay (walk network travel time, GTFS schedules) weighted</a:t>
            </a:r>
            <a:r>
              <a:rPr lang="en" sz="600">
                <a:latin typeface="Proxima Nova"/>
                <a:ea typeface="Proxima Nova"/>
                <a:cs typeface="Proxima Nova"/>
                <a:sym typeface="Proxima Nova"/>
              </a:rPr>
              <a:t> </a:t>
            </a:r>
            <a:r>
              <a:rPr lang="en" sz="800">
                <a:latin typeface="Proxima Nova"/>
                <a:ea typeface="Proxima Nova"/>
                <a:cs typeface="Proxima Nova"/>
                <a:sym typeface="Proxima Nova"/>
              </a:rPr>
              <a:t> </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highlight>
                  <a:srgbClr val="FFFF00"/>
                </a:highlight>
                <a:latin typeface="Proxima Nova"/>
                <a:ea typeface="Proxima Nova"/>
                <a:cs typeface="Proxima Nova"/>
                <a:sym typeface="Proxima Nova"/>
              </a:rPr>
              <a:t>We keep D1a, D4a, D4c, </a:t>
            </a:r>
            <a:r>
              <a:rPr lang="en" sz="800">
                <a:solidFill>
                  <a:schemeClr val="dk2"/>
                </a:solidFill>
                <a:highlight>
                  <a:srgbClr val="FFFF00"/>
                </a:highlight>
                <a:latin typeface="Proxima Nova"/>
                <a:ea typeface="Proxima Nova"/>
                <a:cs typeface="Proxima Nova"/>
                <a:sym typeface="Proxima Nova"/>
              </a:rPr>
              <a:t>D5AR, D5BE from the above</a:t>
            </a:r>
            <a:endParaRPr sz="800">
              <a:highlight>
                <a:srgbClr val="FFFF00"/>
              </a:highlight>
            </a:endParaRPr>
          </a:p>
        </p:txBody>
      </p:sp>
      <p:sp>
        <p:nvSpPr>
          <p:cNvPr id="152" name="Google Shape;152;p22"/>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153" name="Google Shape;153;p22"/>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1" type="body"/>
          </p:nvPr>
        </p:nvSpPr>
        <p:spPr>
          <a:xfrm>
            <a:off x="311700" y="950975"/>
            <a:ext cx="8520600" cy="39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lfa Slab One"/>
                <a:ea typeface="Alfa Slab One"/>
                <a:cs typeface="Alfa Slab One"/>
                <a:sym typeface="Alfa Slab One"/>
              </a:rPr>
              <a:t>Analyzed the density distribution both in heatmap and density plot</a:t>
            </a:r>
            <a:endParaRPr>
              <a:latin typeface="Alfa Slab One"/>
              <a:ea typeface="Alfa Slab One"/>
              <a:cs typeface="Alfa Slab One"/>
              <a:sym typeface="Alfa Slab One"/>
            </a:endParaRPr>
          </a:p>
        </p:txBody>
      </p:sp>
      <p:sp>
        <p:nvSpPr>
          <p:cNvPr id="159" name="Google Shape;159;p23"/>
          <p:cNvSpPr txBox="1"/>
          <p:nvPr>
            <p:ph type="title"/>
          </p:nvPr>
        </p:nvSpPr>
        <p:spPr>
          <a:xfrm>
            <a:off x="311700" y="45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Location Database Visualizations </a:t>
            </a:r>
            <a:endParaRPr/>
          </a:p>
          <a:p>
            <a:pPr indent="0" lvl="0" marL="0" rtl="0" algn="l">
              <a:spcBef>
                <a:spcPts val="0"/>
              </a:spcBef>
              <a:spcAft>
                <a:spcPts val="0"/>
              </a:spcAft>
              <a:buNone/>
            </a:pPr>
            <a:r>
              <a:t/>
            </a:r>
            <a:endParaRPr/>
          </a:p>
        </p:txBody>
      </p:sp>
      <p:pic>
        <p:nvPicPr>
          <p:cNvPr id="160" name="Google Shape;160;p23"/>
          <p:cNvPicPr preferRelativeResize="0"/>
          <p:nvPr/>
        </p:nvPicPr>
        <p:blipFill rotWithShape="1">
          <a:blip r:embed="rId3">
            <a:alphaModFix/>
          </a:blip>
          <a:srcRect b="62177" l="50054" r="0" t="24749"/>
          <a:stretch/>
        </p:blipFill>
        <p:spPr>
          <a:xfrm>
            <a:off x="360075" y="2117950"/>
            <a:ext cx="4372201" cy="2288850"/>
          </a:xfrm>
          <a:prstGeom prst="rect">
            <a:avLst/>
          </a:prstGeom>
          <a:noFill/>
          <a:ln>
            <a:noFill/>
          </a:ln>
        </p:spPr>
      </p:pic>
      <p:sp>
        <p:nvSpPr>
          <p:cNvPr id="161" name="Google Shape;161;p23"/>
          <p:cNvSpPr txBox="1"/>
          <p:nvPr/>
        </p:nvSpPr>
        <p:spPr>
          <a:xfrm>
            <a:off x="311700" y="1366913"/>
            <a:ext cx="66438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highlight>
                  <a:srgbClr val="FFFFFF"/>
                </a:highlight>
                <a:latin typeface="Proxima Nova"/>
                <a:ea typeface="Proxima Nova"/>
                <a:cs typeface="Proxima Nova"/>
                <a:sym typeface="Proxima Nova"/>
              </a:rPr>
              <a:t>From the density map and plot, there are several features that are imbalanced, and with extremely large outliers. We remove the imbalanced features with most of zeros (looks empty in the density plot and signifies missing values). </a:t>
            </a:r>
            <a:r>
              <a:rPr lang="en" sz="1200">
                <a:solidFill>
                  <a:schemeClr val="dk2"/>
                </a:solidFill>
                <a:highlight>
                  <a:schemeClr val="lt1"/>
                </a:highlight>
                <a:latin typeface="Proxima Nova"/>
                <a:ea typeface="Proxima Nova"/>
                <a:cs typeface="Proxima Nova"/>
                <a:sym typeface="Proxima Nova"/>
              </a:rPr>
              <a:t>We finally filtered 18 features out of 33 </a:t>
            </a:r>
            <a:endParaRPr sz="1200">
              <a:solidFill>
                <a:schemeClr val="dk2"/>
              </a:solidFill>
              <a:highlight>
                <a:schemeClr val="lt1"/>
              </a:highlight>
            </a:endParaRPr>
          </a:p>
          <a:p>
            <a:pPr indent="0" lvl="0" marL="0" rtl="0" algn="l">
              <a:lnSpc>
                <a:spcPct val="115000"/>
              </a:lnSpc>
              <a:spcBef>
                <a:spcPts val="1200"/>
              </a:spcBef>
              <a:spcAft>
                <a:spcPts val="1200"/>
              </a:spcAft>
              <a:buNone/>
            </a:pPr>
            <a:r>
              <a:t/>
            </a:r>
            <a:endParaRPr sz="1200">
              <a:solidFill>
                <a:schemeClr val="dk2"/>
              </a:solidFill>
              <a:highlight>
                <a:srgbClr val="FFFFFF"/>
              </a:highlight>
              <a:latin typeface="Proxima Nova"/>
              <a:ea typeface="Proxima Nova"/>
              <a:cs typeface="Proxima Nova"/>
              <a:sym typeface="Proxima Nova"/>
            </a:endParaRPr>
          </a:p>
        </p:txBody>
      </p:sp>
      <p:pic>
        <p:nvPicPr>
          <p:cNvPr id="162" name="Google Shape;162;p23"/>
          <p:cNvPicPr preferRelativeResize="0"/>
          <p:nvPr/>
        </p:nvPicPr>
        <p:blipFill rotWithShape="1">
          <a:blip r:embed="rId4">
            <a:alphaModFix/>
          </a:blip>
          <a:srcRect b="74963" l="0" r="62363" t="0"/>
          <a:stretch/>
        </p:blipFill>
        <p:spPr>
          <a:xfrm>
            <a:off x="6042700" y="1954775"/>
            <a:ext cx="2664827" cy="1181524"/>
          </a:xfrm>
          <a:prstGeom prst="rect">
            <a:avLst/>
          </a:prstGeom>
          <a:noFill/>
          <a:ln>
            <a:noFill/>
          </a:ln>
        </p:spPr>
      </p:pic>
      <p:pic>
        <p:nvPicPr>
          <p:cNvPr id="163" name="Google Shape;163;p23"/>
          <p:cNvPicPr preferRelativeResize="0"/>
          <p:nvPr/>
        </p:nvPicPr>
        <p:blipFill rotWithShape="1">
          <a:blip r:embed="rId4">
            <a:alphaModFix/>
          </a:blip>
          <a:srcRect b="74963" l="37708" r="24834" t="0"/>
          <a:stretch/>
        </p:blipFill>
        <p:spPr>
          <a:xfrm>
            <a:off x="5943501" y="3315638"/>
            <a:ext cx="2796652" cy="1245924"/>
          </a:xfrm>
          <a:prstGeom prst="rect">
            <a:avLst/>
          </a:prstGeom>
          <a:noFill/>
          <a:ln>
            <a:noFill/>
          </a:ln>
        </p:spPr>
      </p:pic>
      <p:sp>
        <p:nvSpPr>
          <p:cNvPr id="164" name="Google Shape;164;p23"/>
          <p:cNvSpPr txBox="1"/>
          <p:nvPr/>
        </p:nvSpPr>
        <p:spPr>
          <a:xfrm>
            <a:off x="884175" y="4223925"/>
            <a:ext cx="13938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Feature removed</a:t>
            </a:r>
            <a:endParaRPr sz="1200">
              <a:solidFill>
                <a:schemeClr val="dk2"/>
              </a:solidFill>
              <a:latin typeface="Proxima Nova"/>
              <a:ea typeface="Proxima Nova"/>
              <a:cs typeface="Proxima Nova"/>
              <a:sym typeface="Proxima Nova"/>
            </a:endParaRPr>
          </a:p>
        </p:txBody>
      </p:sp>
      <p:sp>
        <p:nvSpPr>
          <p:cNvPr id="165" name="Google Shape;165;p23"/>
          <p:cNvSpPr txBox="1"/>
          <p:nvPr/>
        </p:nvSpPr>
        <p:spPr>
          <a:xfrm>
            <a:off x="3050950" y="4256550"/>
            <a:ext cx="11034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Feature kept</a:t>
            </a:r>
            <a:endParaRPr sz="1200">
              <a:solidFill>
                <a:schemeClr val="dk2"/>
              </a:solidFill>
              <a:latin typeface="Proxima Nova"/>
              <a:ea typeface="Proxima Nova"/>
              <a:cs typeface="Proxima Nova"/>
              <a:sym typeface="Proxima Nova"/>
            </a:endParaRPr>
          </a:p>
        </p:txBody>
      </p:sp>
      <p:sp>
        <p:nvSpPr>
          <p:cNvPr id="166" name="Google Shape;166;p23"/>
          <p:cNvSpPr txBox="1"/>
          <p:nvPr/>
        </p:nvSpPr>
        <p:spPr>
          <a:xfrm>
            <a:off x="5195725" y="3801500"/>
            <a:ext cx="9846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Features removed</a:t>
            </a:r>
            <a:endParaRPr sz="1200">
              <a:solidFill>
                <a:schemeClr val="dk2"/>
              </a:solidFill>
              <a:latin typeface="Proxima Nova"/>
              <a:ea typeface="Proxima Nova"/>
              <a:cs typeface="Proxima Nova"/>
              <a:sym typeface="Proxima Nova"/>
            </a:endParaRPr>
          </a:p>
        </p:txBody>
      </p:sp>
      <p:sp>
        <p:nvSpPr>
          <p:cNvPr id="167" name="Google Shape;167;p23"/>
          <p:cNvSpPr txBox="1"/>
          <p:nvPr/>
        </p:nvSpPr>
        <p:spPr>
          <a:xfrm>
            <a:off x="5195725" y="2541950"/>
            <a:ext cx="8796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Features </a:t>
            </a:r>
            <a:r>
              <a:rPr lang="en" sz="1200">
                <a:solidFill>
                  <a:schemeClr val="dk2"/>
                </a:solidFill>
                <a:latin typeface="Proxima Nova"/>
                <a:ea typeface="Proxima Nova"/>
                <a:cs typeface="Proxima Nova"/>
                <a:sym typeface="Proxima Nova"/>
              </a:rPr>
              <a:t>kept</a:t>
            </a:r>
            <a:endParaRPr sz="1200">
              <a:solidFill>
                <a:schemeClr val="dk2"/>
              </a:solidFill>
              <a:latin typeface="Proxima Nova"/>
              <a:ea typeface="Proxima Nova"/>
              <a:cs typeface="Proxima Nova"/>
              <a:sym typeface="Proxima Nova"/>
            </a:endParaRPr>
          </a:p>
        </p:txBody>
      </p:sp>
      <p:sp>
        <p:nvSpPr>
          <p:cNvPr id="168" name="Google Shape;168;p23"/>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169" name="Google Shape;169;p23"/>
          <p:cNvPicPr preferRelativeResize="0"/>
          <p:nvPr/>
        </p:nvPicPr>
        <p:blipFill rotWithShape="1">
          <a:blip r:embed="rId5">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244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Models</a:t>
            </a:r>
            <a:endParaRPr/>
          </a:p>
        </p:txBody>
      </p:sp>
      <p:sp>
        <p:nvSpPr>
          <p:cNvPr id="175" name="Google Shape;175;p24"/>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graphicFrame>
        <p:nvGraphicFramePr>
          <p:cNvPr id="176" name="Google Shape;176;p24"/>
          <p:cNvGraphicFramePr/>
          <p:nvPr/>
        </p:nvGraphicFramePr>
        <p:xfrm>
          <a:off x="794750" y="882050"/>
          <a:ext cx="3000000" cy="3000000"/>
        </p:xfrm>
        <a:graphic>
          <a:graphicData uri="http://schemas.openxmlformats.org/drawingml/2006/table">
            <a:tbl>
              <a:tblPr>
                <a:noFill/>
                <a:tableStyleId>{73A3D264-418C-452A-A49F-71392AB2B523}</a:tableStyleId>
              </a:tblPr>
              <a:tblGrid>
                <a:gridCol w="3567300"/>
                <a:gridCol w="3567300"/>
              </a:tblGrid>
              <a:tr h="1322975">
                <a:tc>
                  <a:txBody>
                    <a:bodyPr/>
                    <a:lstStyle/>
                    <a:p>
                      <a:pPr indent="0" lvl="0" marL="0" rtl="0" algn="l">
                        <a:lnSpc>
                          <a:spcPct val="115000"/>
                        </a:lnSpc>
                        <a:spcBef>
                          <a:spcPts val="0"/>
                        </a:spcBef>
                        <a:spcAft>
                          <a:spcPts val="0"/>
                        </a:spcAft>
                        <a:buNone/>
                      </a:pPr>
                      <a:r>
                        <a:rPr lang="en" sz="1700">
                          <a:solidFill>
                            <a:schemeClr val="dk2"/>
                          </a:solidFill>
                          <a:latin typeface="Alfa Slab One"/>
                          <a:ea typeface="Alfa Slab One"/>
                          <a:cs typeface="Alfa Slab One"/>
                          <a:sym typeface="Alfa Slab One"/>
                        </a:rPr>
                        <a:t>Random Forest Regressor</a:t>
                      </a:r>
                      <a:endParaRPr sz="17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Purpose: Baseline model to explore interactions among variables.</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Strength: Interpretable feature importance, robust with complex datasets.</a:t>
                      </a:r>
                      <a:endParaRPr/>
                    </a:p>
                  </a:txBody>
                  <a:tcPr marT="91425" marB="91425" marR="91425" marL="91425"/>
                </a:tc>
                <a:tc>
                  <a:txBody>
                    <a:bodyPr/>
                    <a:lstStyle/>
                    <a:p>
                      <a:pPr indent="0" lvl="0" marL="0" rtl="0" algn="l">
                        <a:lnSpc>
                          <a:spcPct val="115000"/>
                        </a:lnSpc>
                        <a:spcBef>
                          <a:spcPts val="0"/>
                        </a:spcBef>
                        <a:spcAft>
                          <a:spcPts val="0"/>
                        </a:spcAft>
                        <a:buNone/>
                      </a:pPr>
                      <a:r>
                        <a:rPr lang="en" sz="1700">
                          <a:solidFill>
                            <a:schemeClr val="dk2"/>
                          </a:solidFill>
                          <a:latin typeface="Alfa Slab One"/>
                          <a:ea typeface="Alfa Slab One"/>
                          <a:cs typeface="Alfa Slab One"/>
                          <a:sym typeface="Alfa Slab One"/>
                        </a:rPr>
                        <a:t>XGBoost (Gradient Boosting)</a:t>
                      </a:r>
                      <a:endParaRPr sz="17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Purpose: Provides accurate predictions by focusing on difficult cases.</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Strength: High performance on structured data with nonlinear relationships.</a:t>
                      </a:r>
                      <a:endParaRPr/>
                    </a:p>
                  </a:txBody>
                  <a:tcPr marT="91425" marB="91425" marR="91425" marL="91425"/>
                </a:tc>
              </a:tr>
              <a:tr h="2034175">
                <a:tc>
                  <a:txBody>
                    <a:bodyPr/>
                    <a:lstStyle/>
                    <a:p>
                      <a:pPr indent="0" lvl="0" marL="0" rtl="0" algn="l">
                        <a:lnSpc>
                          <a:spcPct val="115000"/>
                        </a:lnSpc>
                        <a:spcBef>
                          <a:spcPts val="0"/>
                        </a:spcBef>
                        <a:spcAft>
                          <a:spcPts val="0"/>
                        </a:spcAft>
                        <a:buNone/>
                      </a:pPr>
                      <a:r>
                        <a:rPr lang="en" sz="1700">
                          <a:solidFill>
                            <a:schemeClr val="dk2"/>
                          </a:solidFill>
                          <a:latin typeface="Alfa Slab One"/>
                          <a:ea typeface="Alfa Slab One"/>
                          <a:cs typeface="Alfa Slab One"/>
                          <a:sym typeface="Alfa Slab One"/>
                        </a:rPr>
                        <a:t>Geographically Weighted Regression (GWR)</a:t>
                      </a:r>
                      <a:endParaRPr sz="17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Purpose: Models spatial variations by allowing local adjustments to predictors.</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Strength: Reveals geographic trends; captures community-specific influences.</a:t>
                      </a:r>
                      <a:endParaRPr sz="1200">
                        <a:solidFill>
                          <a:schemeClr val="dk2"/>
                        </a:solidFill>
                        <a:latin typeface="Proxima Nova"/>
                        <a:ea typeface="Proxima Nova"/>
                        <a:cs typeface="Proxima Nova"/>
                        <a:sym typeface="Proxima Nova"/>
                      </a:endParaRPr>
                    </a:p>
                    <a:p>
                      <a:pPr indent="0" lvl="0" marL="0" rtl="0" algn="l">
                        <a:spcBef>
                          <a:spcPts val="120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sz="1700">
                          <a:solidFill>
                            <a:schemeClr val="dk2"/>
                          </a:solidFill>
                          <a:latin typeface="Alfa Slab One"/>
                          <a:ea typeface="Alfa Slab One"/>
                          <a:cs typeface="Alfa Slab One"/>
                          <a:sym typeface="Alfa Slab One"/>
                        </a:rPr>
                        <a:t>Feedforward Neural Network</a:t>
                      </a:r>
                      <a:endParaRPr sz="17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Purpose: Captures complex, nonlinear patterns across all predictors.</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Strength: Flexible in detecting hidden relationships across high-dimensional data.</a:t>
                      </a:r>
                      <a:endParaRPr sz="1200">
                        <a:solidFill>
                          <a:schemeClr val="dk2"/>
                        </a:solidFill>
                        <a:latin typeface="Proxima Nova"/>
                        <a:ea typeface="Proxima Nova"/>
                        <a:cs typeface="Proxima Nova"/>
                        <a:sym typeface="Proxima Nova"/>
                      </a:endParaRPr>
                    </a:p>
                    <a:p>
                      <a:pPr indent="0" lvl="0" marL="0" rtl="0" algn="l">
                        <a:spcBef>
                          <a:spcPts val="1200"/>
                        </a:spcBef>
                        <a:spcAft>
                          <a:spcPts val="0"/>
                        </a:spcAft>
                        <a:buNone/>
                      </a:pPr>
                      <a:r>
                        <a:t/>
                      </a:r>
                      <a:endParaRPr/>
                    </a:p>
                  </a:txBody>
                  <a:tcPr marT="91425" marB="91425" marR="91425" marL="91425"/>
                </a:tc>
              </a:tr>
            </a:tbl>
          </a:graphicData>
        </a:graphic>
      </p:graphicFrame>
      <p:pic>
        <p:nvPicPr>
          <p:cNvPr id="177" name="Google Shape;177;p24"/>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1200"/>
              </a:spcAft>
              <a:buNone/>
            </a:pPr>
            <a:r>
              <a:t/>
            </a:r>
            <a:endParaRPr/>
          </a:p>
        </p:txBody>
      </p:sp>
      <p:sp>
        <p:nvSpPr>
          <p:cNvPr id="65" name="Google Shape;65;p14"/>
          <p:cNvSpPr txBox="1"/>
          <p:nvPr/>
        </p:nvSpPr>
        <p:spPr>
          <a:xfrm>
            <a:off x="143700" y="914900"/>
            <a:ext cx="8688600" cy="38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800">
                <a:solidFill>
                  <a:schemeClr val="dk2"/>
                </a:solidFill>
                <a:latin typeface="Alfa Slab One"/>
                <a:ea typeface="Alfa Slab One"/>
                <a:cs typeface="Alfa Slab One"/>
                <a:sym typeface="Alfa Slab One"/>
              </a:rPr>
              <a:t>Research Question</a:t>
            </a:r>
            <a:endParaRPr sz="18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Can demographic, socioeconomic, and environmental factors accurately predict the prevalence of poor mental health at the neighborhood level?</a:t>
            </a:r>
            <a:endParaRPr sz="1200">
              <a:solidFill>
                <a:schemeClr val="dk2"/>
              </a:solidFill>
              <a:latin typeface="Proxima Nova"/>
              <a:ea typeface="Proxima Nova"/>
              <a:cs typeface="Proxima Nova"/>
              <a:sym typeface="Proxima Nova"/>
            </a:endParaRPr>
          </a:p>
          <a:p>
            <a:pPr indent="0" lvl="0" marL="0" rtl="0" algn="l">
              <a:lnSpc>
                <a:spcPct val="115000"/>
              </a:lnSpc>
              <a:spcBef>
                <a:spcPts val="1400"/>
              </a:spcBef>
              <a:spcAft>
                <a:spcPts val="0"/>
              </a:spcAft>
              <a:buClr>
                <a:schemeClr val="dk1"/>
              </a:buClr>
              <a:buSzPts val="1100"/>
              <a:buFont typeface="Arial"/>
              <a:buNone/>
            </a:pPr>
            <a:r>
              <a:rPr lang="en" sz="1800">
                <a:solidFill>
                  <a:schemeClr val="dk2"/>
                </a:solidFill>
                <a:latin typeface="Alfa Slab One"/>
                <a:ea typeface="Alfa Slab One"/>
                <a:cs typeface="Alfa Slab One"/>
                <a:sym typeface="Alfa Slab One"/>
              </a:rPr>
              <a:t>Project Objectives</a:t>
            </a:r>
            <a:endParaRPr sz="18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Analyze how community-level factors (e.g., income, education, healthcare access, environmental conditions) influence mental health rates across census tracts.</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latin typeface="Proxima Nova"/>
                <a:ea typeface="Proxima Nova"/>
                <a:cs typeface="Proxima Nova"/>
                <a:sym typeface="Proxima Nova"/>
              </a:rPr>
              <a:t>Target Variable (Mental Health): </a:t>
            </a:r>
            <a:r>
              <a:rPr b="1" lang="en" sz="1200">
                <a:solidFill>
                  <a:schemeClr val="dk2"/>
                </a:solidFill>
                <a:latin typeface="Proxima Nova"/>
                <a:ea typeface="Proxima Nova"/>
                <a:cs typeface="Proxima Nova"/>
                <a:sym typeface="Proxima Nova"/>
              </a:rPr>
              <a:t>MHLTH</a:t>
            </a:r>
            <a:endParaRPr b="1" sz="1200">
              <a:solidFill>
                <a:schemeClr val="dk2"/>
              </a:solidFill>
              <a:latin typeface="Proxima Nova"/>
              <a:ea typeface="Proxima Nova"/>
              <a:cs typeface="Proxima Nova"/>
              <a:sym typeface="Proxima Nova"/>
            </a:endParaRPr>
          </a:p>
          <a:p>
            <a:pPr indent="-304800" lvl="1" marL="9144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Represents % of adults reporting 14+ days of poor mental health per month.</a:t>
            </a:r>
            <a:endParaRPr sz="1200">
              <a:solidFill>
                <a:schemeClr val="dk2"/>
              </a:solidFill>
              <a:latin typeface="Proxima Nova"/>
              <a:ea typeface="Proxima Nova"/>
              <a:cs typeface="Proxima Nova"/>
              <a:sym typeface="Proxima Nova"/>
            </a:endParaRPr>
          </a:p>
          <a:p>
            <a:pPr indent="-304800" lvl="1" marL="9144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A key indicator of frequent mental health challenges in the community.</a:t>
            </a:r>
            <a:endParaRPr sz="1200">
              <a:solidFill>
                <a:schemeClr val="dk2"/>
              </a:solidFill>
              <a:latin typeface="Proxima Nova"/>
              <a:ea typeface="Proxima Nova"/>
              <a:cs typeface="Proxima Nova"/>
              <a:sym typeface="Proxima Nova"/>
            </a:endParaRPr>
          </a:p>
          <a:p>
            <a:pPr indent="0" lvl="0" marL="0" rtl="0" algn="l">
              <a:lnSpc>
                <a:spcPct val="115000"/>
              </a:lnSpc>
              <a:spcBef>
                <a:spcPts val="1400"/>
              </a:spcBef>
              <a:spcAft>
                <a:spcPts val="0"/>
              </a:spcAft>
              <a:buClr>
                <a:schemeClr val="dk1"/>
              </a:buClr>
              <a:buSzPts val="1100"/>
              <a:buFont typeface="Arial"/>
              <a:buNone/>
            </a:pPr>
            <a:r>
              <a:rPr lang="en" sz="1800">
                <a:solidFill>
                  <a:schemeClr val="dk2"/>
                </a:solidFill>
                <a:latin typeface="Alfa Slab One"/>
                <a:ea typeface="Alfa Slab One"/>
                <a:cs typeface="Alfa Slab One"/>
                <a:sym typeface="Alfa Slab One"/>
              </a:rPr>
              <a:t>Goals</a:t>
            </a:r>
            <a:endParaRPr sz="1800">
              <a:solidFill>
                <a:schemeClr val="dk2"/>
              </a:solidFill>
              <a:latin typeface="Alfa Slab One"/>
              <a:ea typeface="Alfa Slab One"/>
              <a:cs typeface="Alfa Slab One"/>
              <a:sym typeface="Alfa Slab One"/>
            </a:endParaRPr>
          </a:p>
          <a:p>
            <a:pPr indent="-304800" lvl="0" marL="457200" rtl="0" algn="l">
              <a:lnSpc>
                <a:spcPct val="115000"/>
              </a:lnSpc>
              <a:spcBef>
                <a:spcPts val="12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Identify high-risk areas for poor mental health.</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Highlight key community factors associated with mental health outcomes.</a:t>
            </a:r>
            <a:endParaRPr sz="1200">
              <a:solidFill>
                <a:schemeClr val="dk2"/>
              </a:solidFill>
              <a:latin typeface="Proxima Nova"/>
              <a:ea typeface="Proxima Nova"/>
              <a:cs typeface="Proxima Nova"/>
              <a:sym typeface="Proxima Nova"/>
            </a:endParaRPr>
          </a:p>
        </p:txBody>
      </p:sp>
      <p:sp>
        <p:nvSpPr>
          <p:cNvPr id="66" name="Google Shape;66;p14"/>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sp>
        <p:nvSpPr>
          <p:cNvPr id="67" name="Google Shape;67;p14"/>
          <p:cNvSpPr txBox="1"/>
          <p:nvPr/>
        </p:nvSpPr>
        <p:spPr>
          <a:xfrm>
            <a:off x="143700" y="388550"/>
            <a:ext cx="308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3"/>
                </a:solidFill>
                <a:latin typeface="Alfa Slab One"/>
                <a:ea typeface="Alfa Slab One"/>
                <a:cs typeface="Alfa Slab One"/>
                <a:sym typeface="Alfa Slab One"/>
              </a:rPr>
              <a:t>Introduction</a:t>
            </a:r>
            <a:endParaRPr/>
          </a:p>
        </p:txBody>
      </p:sp>
      <p:pic>
        <p:nvPicPr>
          <p:cNvPr id="68" name="Google Shape;68;p14"/>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Alfa Slab One"/>
                <a:ea typeface="Alfa Slab One"/>
                <a:cs typeface="Alfa Slab One"/>
                <a:sym typeface="Alfa Slab One"/>
              </a:rPr>
              <a:t>Following </a:t>
            </a:r>
            <a:r>
              <a:rPr lang="en">
                <a:latin typeface="Alfa Slab One"/>
                <a:ea typeface="Alfa Slab One"/>
                <a:cs typeface="Alfa Slab One"/>
                <a:sym typeface="Alfa Slab One"/>
              </a:rPr>
              <a:t>geographical</a:t>
            </a:r>
            <a:r>
              <a:rPr lang="en">
                <a:latin typeface="Alfa Slab One"/>
                <a:ea typeface="Alfa Slab One"/>
                <a:cs typeface="Alfa Slab One"/>
                <a:sym typeface="Alfa Slab One"/>
              </a:rPr>
              <a:t> datasets were joined based on </a:t>
            </a:r>
            <a:r>
              <a:rPr lang="en">
                <a:latin typeface="Alfa Slab One"/>
                <a:ea typeface="Alfa Slab One"/>
                <a:cs typeface="Alfa Slab One"/>
                <a:sym typeface="Alfa Slab One"/>
              </a:rPr>
              <a:t>latitude</a:t>
            </a:r>
            <a:r>
              <a:rPr lang="en">
                <a:latin typeface="Alfa Slab One"/>
                <a:ea typeface="Alfa Slab One"/>
                <a:cs typeface="Alfa Slab One"/>
                <a:sym typeface="Alfa Slab One"/>
              </a:rPr>
              <a:t> and longitude:</a:t>
            </a:r>
            <a:endParaRPr>
              <a:latin typeface="Alfa Slab One"/>
              <a:ea typeface="Alfa Slab One"/>
              <a:cs typeface="Alfa Slab One"/>
              <a:sym typeface="Alfa Slab One"/>
            </a:endParaRPr>
          </a:p>
          <a:p>
            <a:pPr indent="-342900" lvl="0" marL="457200" rtl="0" algn="l">
              <a:spcBef>
                <a:spcPts val="1200"/>
              </a:spcBef>
              <a:spcAft>
                <a:spcPts val="0"/>
              </a:spcAft>
              <a:buSzPts val="1800"/>
              <a:buChar char="-"/>
            </a:pPr>
            <a:r>
              <a:rPr lang="en"/>
              <a:t>Places Data - </a:t>
            </a:r>
            <a:r>
              <a:rPr lang="en" sz="1200" u="sng">
                <a:solidFill>
                  <a:schemeClr val="hlink"/>
                </a:solidFill>
                <a:hlinkClick r:id="rId3"/>
              </a:rPr>
              <a:t>https://www.cdc.gov/places/about/index.html</a:t>
            </a:r>
            <a:endParaRPr sz="1200"/>
          </a:p>
          <a:p>
            <a:pPr indent="-304800" lvl="1" marL="914400" rtl="0" algn="l">
              <a:spcBef>
                <a:spcPts val="0"/>
              </a:spcBef>
              <a:spcAft>
                <a:spcPts val="0"/>
              </a:spcAft>
              <a:buSzPts val="1200"/>
              <a:buChar char="-"/>
            </a:pPr>
            <a:r>
              <a:rPr lang="en" sz="1200"/>
              <a:t>40 chronic disease and other measures from US</a:t>
            </a:r>
            <a:endParaRPr sz="1200"/>
          </a:p>
          <a:p>
            <a:pPr indent="-304800" lvl="1" marL="914400" rtl="0" algn="l">
              <a:spcBef>
                <a:spcPts val="0"/>
              </a:spcBef>
              <a:spcAft>
                <a:spcPts val="0"/>
              </a:spcAft>
              <a:buSzPts val="1200"/>
              <a:buChar char="-"/>
            </a:pPr>
            <a:r>
              <a:rPr lang="en" sz="1200"/>
              <a:t>Reports data at county, place and census tracts</a:t>
            </a:r>
            <a:endParaRPr sz="1200"/>
          </a:p>
          <a:p>
            <a:pPr indent="-342900" lvl="0" marL="457200" rtl="0" algn="l">
              <a:spcBef>
                <a:spcPts val="0"/>
              </a:spcBef>
              <a:spcAft>
                <a:spcPts val="0"/>
              </a:spcAft>
              <a:buSzPts val="1800"/>
              <a:buChar char="-"/>
            </a:pPr>
            <a:r>
              <a:rPr lang="en"/>
              <a:t>Health facility Information - </a:t>
            </a:r>
            <a:r>
              <a:rPr lang="en" sz="1200" u="sng">
                <a:solidFill>
                  <a:schemeClr val="hlink"/>
                </a:solidFill>
                <a:hlinkClick r:id="rId4"/>
              </a:rPr>
              <a:t>https://health.data.ny.gov/Health/Health-Facility-General-Information/vn5v-hh5r/about_data</a:t>
            </a:r>
            <a:r>
              <a:rPr lang="en" sz="1200"/>
              <a:t> </a:t>
            </a:r>
            <a:endParaRPr sz="1200"/>
          </a:p>
          <a:p>
            <a:pPr indent="-304800" lvl="1" marL="914400" rtl="0" algn="l">
              <a:spcBef>
                <a:spcPts val="0"/>
              </a:spcBef>
              <a:spcAft>
                <a:spcPts val="0"/>
              </a:spcAft>
              <a:buSzPts val="1200"/>
              <a:buChar char="-"/>
            </a:pPr>
            <a:r>
              <a:rPr lang="en" sz="1200"/>
              <a:t>Locations of healthcare facilities like hospitals, nursing homes, diagnostic treatment centres, certified home healthcare agencies, licensed adult care facilities etc.</a:t>
            </a:r>
            <a:endParaRPr sz="1200"/>
          </a:p>
          <a:p>
            <a:pPr indent="-342900" lvl="0" marL="457200" rtl="0" algn="l">
              <a:spcBef>
                <a:spcPts val="0"/>
              </a:spcBef>
              <a:spcAft>
                <a:spcPts val="0"/>
              </a:spcAft>
              <a:buSzPts val="1800"/>
              <a:buChar char="-"/>
            </a:pPr>
            <a:r>
              <a:rPr lang="en"/>
              <a:t>Smart Location Database - </a:t>
            </a:r>
            <a:r>
              <a:rPr lang="en" sz="1200" u="sng">
                <a:solidFill>
                  <a:schemeClr val="hlink"/>
                </a:solidFill>
                <a:hlinkClick r:id="rId5"/>
              </a:rPr>
              <a:t>https://www.epa.gov/smartgrowth/smart-location-mapping#SLD</a:t>
            </a:r>
            <a:endParaRPr sz="1200"/>
          </a:p>
          <a:p>
            <a:pPr indent="-304800" lvl="1" marL="914400" rtl="0" algn="l">
              <a:spcBef>
                <a:spcPts val="0"/>
              </a:spcBef>
              <a:spcAft>
                <a:spcPts val="0"/>
              </a:spcAft>
              <a:buSzPts val="1200"/>
              <a:buChar char="-"/>
            </a:pPr>
            <a:r>
              <a:rPr lang="en" sz="1200"/>
              <a:t>Measures location efficiency with variables like housing density, diversity of land use, neighborhood design etc.</a:t>
            </a:r>
            <a:endParaRPr sz="1200"/>
          </a:p>
          <a:p>
            <a:pPr indent="-342900" lvl="0" marL="457200" rtl="0" algn="l">
              <a:spcBef>
                <a:spcPts val="0"/>
              </a:spcBef>
              <a:spcAft>
                <a:spcPts val="0"/>
              </a:spcAft>
              <a:buSzPts val="1800"/>
              <a:buChar char="-"/>
            </a:pPr>
            <a:r>
              <a:rPr lang="en" strike="sngStrike"/>
              <a:t>Yelp dataset</a:t>
            </a:r>
            <a:r>
              <a:rPr lang="en"/>
              <a:t> - </a:t>
            </a:r>
            <a:r>
              <a:rPr lang="en" sz="1200"/>
              <a:t>not used - NY state not available, explained in further slides.</a:t>
            </a:r>
            <a:endParaRPr sz="1200"/>
          </a:p>
        </p:txBody>
      </p:sp>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a:t>
            </a:r>
            <a:endParaRPr/>
          </a:p>
        </p:txBody>
      </p:sp>
      <p:sp>
        <p:nvSpPr>
          <p:cNvPr id="75" name="Google Shape;75;p15"/>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76" name="Google Shape;76;p15"/>
          <p:cNvPicPr preferRelativeResize="0"/>
          <p:nvPr/>
        </p:nvPicPr>
        <p:blipFill rotWithShape="1">
          <a:blip r:embed="rId6">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CDC Dataset EDA/Visualizations</a:t>
            </a:r>
            <a:endParaRPr/>
          </a:p>
        </p:txBody>
      </p:sp>
      <p:sp>
        <p:nvSpPr>
          <p:cNvPr id="82" name="Google Shape;82;p1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lfa Slab One"/>
              <a:buChar char="-"/>
            </a:pPr>
            <a:r>
              <a:rPr lang="en">
                <a:latin typeface="Alfa Slab One"/>
                <a:ea typeface="Alfa Slab One"/>
                <a:cs typeface="Alfa Slab One"/>
                <a:sym typeface="Alfa Slab One"/>
              </a:rPr>
              <a:t>Data Wrangling</a:t>
            </a:r>
            <a:endParaRPr>
              <a:latin typeface="Alfa Slab One"/>
              <a:ea typeface="Alfa Slab One"/>
              <a:cs typeface="Alfa Slab One"/>
              <a:sym typeface="Alfa Slab One"/>
            </a:endParaRPr>
          </a:p>
          <a:p>
            <a:pPr indent="-304800" lvl="1" marL="914400" rtl="0" algn="l">
              <a:spcBef>
                <a:spcPts val="0"/>
              </a:spcBef>
              <a:spcAft>
                <a:spcPts val="0"/>
              </a:spcAft>
              <a:buSzPts val="1200"/>
              <a:buChar char="-"/>
            </a:pPr>
            <a:r>
              <a:rPr lang="en" sz="1200"/>
              <a:t>Data present in two forms - absolute values and 95% Confidence Intervals - retained only the absolute values</a:t>
            </a:r>
            <a:endParaRPr sz="1200"/>
          </a:p>
          <a:p>
            <a:pPr indent="-304800" lvl="1" marL="914400" rtl="0" algn="l">
              <a:spcBef>
                <a:spcPts val="0"/>
              </a:spcBef>
              <a:spcAft>
                <a:spcPts val="0"/>
              </a:spcAft>
              <a:buSzPts val="1200"/>
              <a:buChar char="-"/>
            </a:pPr>
            <a:r>
              <a:rPr lang="en" sz="1200"/>
              <a:t>Removed columns</a:t>
            </a:r>
            <a:r>
              <a:rPr lang="en" sz="1200"/>
              <a:t> with over 5% missing values</a:t>
            </a:r>
            <a:endParaRPr sz="1200"/>
          </a:p>
          <a:p>
            <a:pPr indent="-342900" lvl="0" marL="457200" rtl="0" algn="l">
              <a:spcBef>
                <a:spcPts val="0"/>
              </a:spcBef>
              <a:spcAft>
                <a:spcPts val="0"/>
              </a:spcAft>
              <a:buSzPts val="1800"/>
              <a:buFont typeface="Alfa Slab One"/>
              <a:buChar char="-"/>
            </a:pPr>
            <a:r>
              <a:rPr lang="en">
                <a:latin typeface="Alfa Slab One"/>
                <a:ea typeface="Alfa Slab One"/>
                <a:cs typeface="Alfa Slab One"/>
                <a:sym typeface="Alfa Slab One"/>
              </a:rPr>
              <a:t>Pre-processing</a:t>
            </a:r>
            <a:endParaRPr>
              <a:latin typeface="Alfa Slab One"/>
              <a:ea typeface="Alfa Slab One"/>
              <a:cs typeface="Alfa Slab One"/>
              <a:sym typeface="Alfa Slab One"/>
            </a:endParaRPr>
          </a:p>
          <a:p>
            <a:pPr indent="-304800" lvl="1" marL="914400" rtl="0" algn="l">
              <a:spcBef>
                <a:spcPts val="0"/>
              </a:spcBef>
              <a:spcAft>
                <a:spcPts val="0"/>
              </a:spcAft>
              <a:buSzPts val="1200"/>
              <a:buChar char="-"/>
            </a:pPr>
            <a:r>
              <a:rPr lang="en" sz="1200"/>
              <a:t>Distribution of target variable shown below - as-is and log-transformed (on the right)</a:t>
            </a:r>
            <a:endParaRPr sz="1200"/>
          </a:p>
          <a:p>
            <a:pPr indent="-304800" lvl="1" marL="914400" rtl="0" algn="l">
              <a:spcBef>
                <a:spcPts val="0"/>
              </a:spcBef>
              <a:spcAft>
                <a:spcPts val="0"/>
              </a:spcAft>
              <a:buSzPts val="1200"/>
              <a:buChar char="-"/>
            </a:pPr>
            <a:r>
              <a:rPr lang="en" sz="1200"/>
              <a:t>Log transformed - appears more symmetric and closer to normal distribution - could </a:t>
            </a:r>
            <a:r>
              <a:rPr lang="en" sz="1200"/>
              <a:t>improve</a:t>
            </a:r>
            <a:r>
              <a:rPr lang="en" sz="1200"/>
              <a:t> model stability and reduce impact of extreme values</a:t>
            </a:r>
            <a:endParaRPr sz="1200"/>
          </a:p>
        </p:txBody>
      </p:sp>
      <p:pic>
        <p:nvPicPr>
          <p:cNvPr id="83" name="Google Shape;83;p16"/>
          <p:cNvPicPr preferRelativeResize="0"/>
          <p:nvPr/>
        </p:nvPicPr>
        <p:blipFill>
          <a:blip r:embed="rId3">
            <a:alphaModFix/>
          </a:blip>
          <a:stretch>
            <a:fillRect/>
          </a:stretch>
        </p:blipFill>
        <p:spPr>
          <a:xfrm>
            <a:off x="1460825" y="2848250"/>
            <a:ext cx="2016951" cy="1421575"/>
          </a:xfrm>
          <a:prstGeom prst="rect">
            <a:avLst/>
          </a:prstGeom>
          <a:noFill/>
          <a:ln>
            <a:noFill/>
          </a:ln>
        </p:spPr>
      </p:pic>
      <p:pic>
        <p:nvPicPr>
          <p:cNvPr id="84" name="Google Shape;84;p16"/>
          <p:cNvPicPr preferRelativeResize="0"/>
          <p:nvPr/>
        </p:nvPicPr>
        <p:blipFill rotWithShape="1">
          <a:blip r:embed="rId4">
            <a:alphaModFix/>
          </a:blip>
          <a:srcRect b="0" l="0" r="0" t="0"/>
          <a:stretch/>
        </p:blipFill>
        <p:spPr>
          <a:xfrm>
            <a:off x="4135175" y="2848250"/>
            <a:ext cx="2016950" cy="1379655"/>
          </a:xfrm>
          <a:prstGeom prst="rect">
            <a:avLst/>
          </a:prstGeom>
          <a:noFill/>
          <a:ln>
            <a:noFill/>
          </a:ln>
        </p:spPr>
      </p:pic>
      <p:sp>
        <p:nvSpPr>
          <p:cNvPr id="85" name="Google Shape;85;p16"/>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86" name="Google Shape;86;p16"/>
          <p:cNvPicPr preferRelativeResize="0"/>
          <p:nvPr/>
        </p:nvPicPr>
        <p:blipFill rotWithShape="1">
          <a:blip r:embed="rId5">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378575" y="1578000"/>
            <a:ext cx="4040400" cy="884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Dropped highly correlated features - 18 features remain</a:t>
            </a:r>
            <a:endParaRPr sz="1200">
              <a:solidFill>
                <a:schemeClr val="dk2"/>
              </a:solidFill>
              <a:latin typeface="Proxima Nova"/>
              <a:ea typeface="Proxima Nova"/>
              <a:cs typeface="Proxima Nova"/>
              <a:sym typeface="Proxima Nova"/>
            </a:endParaRPr>
          </a:p>
          <a:p>
            <a:pPr indent="-304800" lvl="1" marL="914400" rtl="0" algn="l">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14 features - numerical</a:t>
            </a:r>
            <a:endParaRPr sz="1200">
              <a:solidFill>
                <a:schemeClr val="dk2"/>
              </a:solidFill>
              <a:latin typeface="Proxima Nova"/>
              <a:ea typeface="Proxima Nova"/>
              <a:cs typeface="Proxima Nova"/>
              <a:sym typeface="Proxima Nova"/>
            </a:endParaRPr>
          </a:p>
          <a:p>
            <a:pPr indent="-304800" lvl="1" marL="914400" rtl="0" algn="l">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Rest - categorical features</a:t>
            </a:r>
            <a:endParaRPr sz="1200">
              <a:solidFill>
                <a:schemeClr val="dk2"/>
              </a:solidFill>
              <a:latin typeface="Proxima Nova"/>
              <a:ea typeface="Proxima Nova"/>
              <a:cs typeface="Proxima Nova"/>
              <a:sym typeface="Proxima Nova"/>
            </a:endParaRPr>
          </a:p>
        </p:txBody>
      </p:sp>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CDC Dataset EDA/Visualizations</a:t>
            </a:r>
            <a:endParaRPr/>
          </a:p>
        </p:txBody>
      </p:sp>
      <p:sp>
        <p:nvSpPr>
          <p:cNvPr id="93" name="Google Shape;93;p17"/>
          <p:cNvSpPr txBox="1"/>
          <p:nvPr>
            <p:ph idx="1" type="body"/>
          </p:nvPr>
        </p:nvSpPr>
        <p:spPr>
          <a:xfrm>
            <a:off x="430800" y="930750"/>
            <a:ext cx="8520600" cy="4026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a:latin typeface="Alfa Slab One"/>
                <a:ea typeface="Alfa Slab One"/>
                <a:cs typeface="Alfa Slab One"/>
                <a:sym typeface="Alfa Slab One"/>
              </a:rPr>
              <a:t>Feature Correlation Analysis and Removal of Highly Correlated Features (&gt;80%)</a:t>
            </a:r>
            <a:endParaRPr>
              <a:latin typeface="Alfa Slab One"/>
              <a:ea typeface="Alfa Slab One"/>
              <a:cs typeface="Alfa Slab One"/>
              <a:sym typeface="Alfa Slab One"/>
            </a:endParaRPr>
          </a:p>
        </p:txBody>
      </p:sp>
      <p:pic>
        <p:nvPicPr>
          <p:cNvPr id="94" name="Google Shape;94;p17"/>
          <p:cNvPicPr preferRelativeResize="0"/>
          <p:nvPr/>
        </p:nvPicPr>
        <p:blipFill>
          <a:blip r:embed="rId3">
            <a:alphaModFix/>
          </a:blip>
          <a:stretch>
            <a:fillRect/>
          </a:stretch>
        </p:blipFill>
        <p:spPr>
          <a:xfrm>
            <a:off x="4540775" y="1296675"/>
            <a:ext cx="4225373" cy="3389625"/>
          </a:xfrm>
          <a:prstGeom prst="rect">
            <a:avLst/>
          </a:prstGeom>
          <a:noFill/>
          <a:ln>
            <a:noFill/>
          </a:ln>
        </p:spPr>
      </p:pic>
      <p:sp>
        <p:nvSpPr>
          <p:cNvPr id="95" name="Google Shape;95;p17"/>
          <p:cNvSpPr txBox="1"/>
          <p:nvPr>
            <p:ph idx="1" type="body"/>
          </p:nvPr>
        </p:nvSpPr>
        <p:spPr>
          <a:xfrm>
            <a:off x="274150" y="2410250"/>
            <a:ext cx="3994200" cy="674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Investigating the correlation of variables with target variable : </a:t>
            </a:r>
            <a:r>
              <a:rPr b="1" lang="en" sz="1200">
                <a:solidFill>
                  <a:schemeClr val="accent1"/>
                </a:solidFill>
                <a:latin typeface="Courier New"/>
                <a:ea typeface="Courier New"/>
                <a:cs typeface="Courier New"/>
                <a:sym typeface="Courier New"/>
              </a:rPr>
              <a:t>MHLTH_CrudePrev</a:t>
            </a:r>
            <a:endParaRPr b="1" sz="1200">
              <a:solidFill>
                <a:schemeClr val="accent1"/>
              </a:solidFill>
              <a:latin typeface="Courier New"/>
              <a:ea typeface="Courier New"/>
              <a:cs typeface="Courier New"/>
              <a:sym typeface="Courier New"/>
            </a:endParaRPr>
          </a:p>
        </p:txBody>
      </p:sp>
      <p:graphicFrame>
        <p:nvGraphicFramePr>
          <p:cNvPr id="96" name="Google Shape;96;p17"/>
          <p:cNvGraphicFramePr/>
          <p:nvPr/>
        </p:nvGraphicFramePr>
        <p:xfrm>
          <a:off x="163150" y="3084350"/>
          <a:ext cx="3000000" cy="3000000"/>
        </p:xfrm>
        <a:graphic>
          <a:graphicData uri="http://schemas.openxmlformats.org/drawingml/2006/table">
            <a:tbl>
              <a:tblPr>
                <a:noFill/>
                <a:tableStyleId>{73A3D264-418C-452A-A49F-71392AB2B523}</a:tableStyleId>
              </a:tblPr>
              <a:tblGrid>
                <a:gridCol w="1357700"/>
                <a:gridCol w="1539550"/>
                <a:gridCol w="1448625"/>
              </a:tblGrid>
              <a:tr h="652475">
                <a:tc>
                  <a:txBody>
                    <a:bodyPr/>
                    <a:lstStyle/>
                    <a:p>
                      <a:pPr indent="0" lvl="0" marL="0" rtl="0" algn="ctr">
                        <a:spcBef>
                          <a:spcPts val="0"/>
                        </a:spcBef>
                        <a:spcAft>
                          <a:spcPts val="0"/>
                        </a:spcAft>
                        <a:buNone/>
                      </a:pPr>
                      <a:r>
                        <a:rPr lang="en">
                          <a:solidFill>
                            <a:schemeClr val="accent3"/>
                          </a:solidFill>
                          <a:latin typeface="Alfa Slab One"/>
                          <a:ea typeface="Alfa Slab One"/>
                          <a:cs typeface="Alfa Slab One"/>
                          <a:sym typeface="Alfa Slab One"/>
                        </a:rPr>
                        <a:t>Positively Correlated</a:t>
                      </a:r>
                      <a:endParaRPr>
                        <a:solidFill>
                          <a:schemeClr val="accent3"/>
                        </a:solidFill>
                        <a:latin typeface="Alfa Slab One"/>
                        <a:ea typeface="Alfa Slab One"/>
                        <a:cs typeface="Alfa Slab One"/>
                        <a:sym typeface="Alfa Slab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Alfa Slab One"/>
                          <a:ea typeface="Alfa Slab One"/>
                          <a:cs typeface="Alfa Slab One"/>
                          <a:sym typeface="Alfa Slab One"/>
                        </a:rPr>
                        <a:t>Negatively Correlated</a:t>
                      </a:r>
                      <a:endParaRPr>
                        <a:solidFill>
                          <a:schemeClr val="accent3"/>
                        </a:solidFill>
                        <a:latin typeface="Alfa Slab One"/>
                        <a:ea typeface="Alfa Slab One"/>
                        <a:cs typeface="Alfa Slab One"/>
                        <a:sym typeface="Alfa Slab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Alfa Slab One"/>
                          <a:ea typeface="Alfa Slab One"/>
                          <a:cs typeface="Alfa Slab One"/>
                          <a:sym typeface="Alfa Slab One"/>
                        </a:rPr>
                        <a:t>Mixed / Ambiguous Correlation</a:t>
                      </a:r>
                      <a:endParaRPr>
                        <a:solidFill>
                          <a:schemeClr val="accent3"/>
                        </a:solidFill>
                        <a:latin typeface="Alfa Slab One"/>
                        <a:ea typeface="Alfa Slab One"/>
                        <a:cs typeface="Alfa Slab One"/>
                        <a:sym typeface="Alfa Slab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9025">
                <a:tc>
                  <a:txBody>
                    <a:bodyPr/>
                    <a:lstStyle/>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CASTHMA</a:t>
                      </a:r>
                      <a:endParaRPr b="1" sz="1200">
                        <a:solidFill>
                          <a:schemeClr val="accent1"/>
                        </a:solidFill>
                        <a:latin typeface="Courier New"/>
                        <a:ea typeface="Courier New"/>
                        <a:cs typeface="Courier New"/>
                        <a:sym typeface="Courier New"/>
                      </a:endParaRPr>
                    </a:p>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OBESITY</a:t>
                      </a:r>
                      <a:endParaRPr b="1" sz="1200">
                        <a:solidFill>
                          <a:schemeClr val="accen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CANCER</a:t>
                      </a:r>
                      <a:endParaRPr b="1" sz="1200">
                        <a:solidFill>
                          <a:schemeClr val="accent1"/>
                        </a:solidFill>
                        <a:latin typeface="Courier New"/>
                        <a:ea typeface="Courier New"/>
                        <a:cs typeface="Courier New"/>
                        <a:sym typeface="Courier New"/>
                      </a:endParaRPr>
                    </a:p>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DEPRESSION</a:t>
                      </a:r>
                      <a:endParaRPr b="1" sz="1200">
                        <a:solidFill>
                          <a:schemeClr val="accent1"/>
                        </a:solidFill>
                        <a:latin typeface="Courier New"/>
                        <a:ea typeface="Courier New"/>
                        <a:cs typeface="Courier New"/>
                        <a:sym typeface="Courier New"/>
                      </a:endParaRPr>
                    </a:p>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COLON_SCREEN</a:t>
                      </a:r>
                      <a:endParaRPr b="1" sz="1200">
                        <a:solidFill>
                          <a:schemeClr val="accen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BINGE</a:t>
                      </a:r>
                      <a:endParaRPr b="1" sz="1200">
                        <a:solidFill>
                          <a:schemeClr val="accent1"/>
                        </a:solidFill>
                        <a:latin typeface="Courier New"/>
                        <a:ea typeface="Courier New"/>
                        <a:cs typeface="Courier New"/>
                        <a:sym typeface="Courier New"/>
                      </a:endParaRPr>
                    </a:p>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(Binge drinking)</a:t>
                      </a:r>
                      <a:endParaRPr b="1" sz="1200">
                        <a:solidFill>
                          <a:schemeClr val="accent1"/>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97" name="Google Shape;97;p17"/>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98" name="Google Shape;98;p17"/>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CDC Dataset EDA/Visualizations </a:t>
            </a:r>
            <a:endParaRPr/>
          </a:p>
        </p:txBody>
      </p:sp>
      <p:sp>
        <p:nvSpPr>
          <p:cNvPr id="104" name="Google Shape;10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latin typeface="Alfa Slab One"/>
                <a:ea typeface="Alfa Slab One"/>
                <a:cs typeface="Alfa Slab One"/>
                <a:sym typeface="Alfa Slab One"/>
              </a:rPr>
              <a:t>Distribution Analysis of Numerical Features vs. Target Variable </a:t>
            </a:r>
            <a:endParaRPr>
              <a:latin typeface="Alfa Slab One"/>
              <a:ea typeface="Alfa Slab One"/>
              <a:cs typeface="Alfa Slab One"/>
              <a:sym typeface="Alfa Slab One"/>
            </a:endParaRPr>
          </a:p>
          <a:p>
            <a:pPr indent="0" lvl="0" marL="0" rtl="0" algn="l">
              <a:spcBef>
                <a:spcPts val="1200"/>
              </a:spcBef>
              <a:spcAft>
                <a:spcPts val="1200"/>
              </a:spcAft>
              <a:buNone/>
            </a:pPr>
            <a:r>
              <a:t/>
            </a:r>
            <a:endParaRPr/>
          </a:p>
        </p:txBody>
      </p:sp>
      <p:sp>
        <p:nvSpPr>
          <p:cNvPr id="105" name="Google Shape;105;p18"/>
          <p:cNvSpPr txBox="1"/>
          <p:nvPr/>
        </p:nvSpPr>
        <p:spPr>
          <a:xfrm>
            <a:off x="1005200" y="1808050"/>
            <a:ext cx="37596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106" name="Google Shape;106;p18"/>
          <p:cNvPicPr preferRelativeResize="0"/>
          <p:nvPr/>
        </p:nvPicPr>
        <p:blipFill>
          <a:blip r:embed="rId3">
            <a:alphaModFix/>
          </a:blip>
          <a:stretch>
            <a:fillRect/>
          </a:stretch>
        </p:blipFill>
        <p:spPr>
          <a:xfrm>
            <a:off x="1313925" y="1558000"/>
            <a:ext cx="6042373" cy="3074301"/>
          </a:xfrm>
          <a:prstGeom prst="rect">
            <a:avLst/>
          </a:prstGeom>
          <a:noFill/>
          <a:ln>
            <a:noFill/>
          </a:ln>
        </p:spPr>
      </p:pic>
      <p:sp>
        <p:nvSpPr>
          <p:cNvPr id="107" name="Google Shape;107;p18"/>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108" name="Google Shape;108;p18"/>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idx="1" type="body"/>
          </p:nvPr>
        </p:nvSpPr>
        <p:spPr>
          <a:xfrm>
            <a:off x="311700" y="1152475"/>
            <a:ext cx="8520600" cy="1797900"/>
          </a:xfrm>
          <a:prstGeom prst="rect">
            <a:avLst/>
          </a:prstGeom>
        </p:spPr>
        <p:txBody>
          <a:bodyPr anchorCtr="0" anchor="t" bIns="91425" lIns="91425" spcFirstLastPara="1" rIns="91425" wrap="square" tIns="91425">
            <a:normAutofit/>
          </a:bodyPr>
          <a:lstStyle/>
          <a:p>
            <a:pPr indent="-304800" lvl="0" marL="457200" rtl="0" algn="l">
              <a:lnSpc>
                <a:spcPct val="95000"/>
              </a:lnSpc>
              <a:spcBef>
                <a:spcPts val="0"/>
              </a:spcBef>
              <a:spcAft>
                <a:spcPts val="0"/>
              </a:spcAft>
              <a:buSzPts val="1200"/>
              <a:buChar char="-"/>
            </a:pPr>
            <a:r>
              <a:rPr lang="en" sz="1200"/>
              <a:t>The Yelp dataset we intended to use does not have New York data—in fact it only contains a small sample of data even in the states present in the dataset </a:t>
            </a:r>
            <a:r>
              <a:rPr i="1" lang="en" sz="1200"/>
              <a:t>(left)</a:t>
            </a:r>
            <a:endParaRPr i="1" sz="1200"/>
          </a:p>
          <a:p>
            <a:pPr indent="-304800" lvl="0" marL="457200" rtl="0" algn="l">
              <a:lnSpc>
                <a:spcPct val="95000"/>
              </a:lnSpc>
              <a:spcBef>
                <a:spcPts val="0"/>
              </a:spcBef>
              <a:spcAft>
                <a:spcPts val="0"/>
              </a:spcAft>
              <a:buSzPts val="1200"/>
              <a:buChar char="-"/>
            </a:pPr>
            <a:r>
              <a:rPr lang="en" sz="1200"/>
              <a:t>The best sampled states were found to be Indiana </a:t>
            </a:r>
            <a:r>
              <a:rPr i="1" lang="en" sz="1200"/>
              <a:t>(middle)</a:t>
            </a:r>
            <a:r>
              <a:rPr lang="en" sz="1200"/>
              <a:t> and New Jersey </a:t>
            </a:r>
            <a:r>
              <a:rPr i="1" lang="en" sz="1200"/>
              <a:t>(right)</a:t>
            </a:r>
            <a:r>
              <a:rPr lang="en" sz="1200"/>
              <a:t>, but there is insufficient data across even these states and so we abandoned the Yelp dataset</a:t>
            </a:r>
            <a:endParaRPr sz="1200"/>
          </a:p>
        </p:txBody>
      </p:sp>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Yelp Dataset Missing Data</a:t>
            </a:r>
            <a:endParaRPr/>
          </a:p>
          <a:p>
            <a:pPr indent="0" lvl="0" marL="0" rtl="0" algn="l">
              <a:spcBef>
                <a:spcPts val="0"/>
              </a:spcBef>
              <a:spcAft>
                <a:spcPts val="0"/>
              </a:spcAft>
              <a:buNone/>
            </a:pPr>
            <a:r>
              <a:t/>
            </a:r>
            <a:endParaRPr/>
          </a:p>
        </p:txBody>
      </p:sp>
      <p:pic>
        <p:nvPicPr>
          <p:cNvPr id="115" name="Google Shape;115;p19"/>
          <p:cNvPicPr preferRelativeResize="0"/>
          <p:nvPr/>
        </p:nvPicPr>
        <p:blipFill rotWithShape="1">
          <a:blip r:embed="rId3">
            <a:alphaModFix/>
          </a:blip>
          <a:srcRect b="0" l="14802" r="16378" t="0"/>
          <a:stretch/>
        </p:blipFill>
        <p:spPr>
          <a:xfrm>
            <a:off x="6485476" y="2214875"/>
            <a:ext cx="2056200" cy="2126150"/>
          </a:xfrm>
          <a:prstGeom prst="rect">
            <a:avLst/>
          </a:prstGeom>
          <a:noFill/>
          <a:ln>
            <a:noFill/>
          </a:ln>
        </p:spPr>
      </p:pic>
      <p:pic>
        <p:nvPicPr>
          <p:cNvPr id="116" name="Google Shape;116;p19"/>
          <p:cNvPicPr preferRelativeResize="0"/>
          <p:nvPr/>
        </p:nvPicPr>
        <p:blipFill>
          <a:blip r:embed="rId4">
            <a:alphaModFix/>
          </a:blip>
          <a:stretch>
            <a:fillRect/>
          </a:stretch>
        </p:blipFill>
        <p:spPr>
          <a:xfrm>
            <a:off x="4000725" y="2130025"/>
            <a:ext cx="2145537" cy="2126149"/>
          </a:xfrm>
          <a:prstGeom prst="rect">
            <a:avLst/>
          </a:prstGeom>
          <a:noFill/>
          <a:ln>
            <a:noFill/>
          </a:ln>
        </p:spPr>
      </p:pic>
      <p:pic>
        <p:nvPicPr>
          <p:cNvPr id="117" name="Google Shape;117;p19"/>
          <p:cNvPicPr preferRelativeResize="0"/>
          <p:nvPr/>
        </p:nvPicPr>
        <p:blipFill>
          <a:blip r:embed="rId5">
            <a:alphaModFix/>
          </a:blip>
          <a:stretch>
            <a:fillRect/>
          </a:stretch>
        </p:blipFill>
        <p:spPr>
          <a:xfrm>
            <a:off x="311700" y="2049475"/>
            <a:ext cx="3499974" cy="2206701"/>
          </a:xfrm>
          <a:prstGeom prst="rect">
            <a:avLst/>
          </a:prstGeom>
          <a:noFill/>
          <a:ln>
            <a:noFill/>
          </a:ln>
        </p:spPr>
      </p:pic>
      <p:sp>
        <p:nvSpPr>
          <p:cNvPr id="118" name="Google Shape;118;p19"/>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119" name="Google Shape;119;p19"/>
          <p:cNvPicPr preferRelativeResize="0"/>
          <p:nvPr/>
        </p:nvPicPr>
        <p:blipFill rotWithShape="1">
          <a:blip r:embed="rId6">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York Hospitals Dataset</a:t>
            </a:r>
            <a:endParaRPr/>
          </a:p>
        </p:txBody>
      </p:sp>
      <p:sp>
        <p:nvSpPr>
          <p:cNvPr id="125" name="Google Shape;125;p20"/>
          <p:cNvSpPr txBox="1"/>
          <p:nvPr>
            <p:ph idx="1" type="body"/>
          </p:nvPr>
        </p:nvSpPr>
        <p:spPr>
          <a:xfrm>
            <a:off x="311700" y="1152475"/>
            <a:ext cx="8520600" cy="1262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To replace the Yelp dataset, we decided to use government data on New York Hospitals, this data is not a sample and covers all of New York </a:t>
            </a:r>
            <a:r>
              <a:rPr i="1" lang="en" sz="1200"/>
              <a:t>(left)</a:t>
            </a:r>
            <a:endParaRPr i="1" sz="1200"/>
          </a:p>
          <a:p>
            <a:pPr indent="-304800" lvl="0" marL="457200" rtl="0" algn="l">
              <a:spcBef>
                <a:spcPts val="0"/>
              </a:spcBef>
              <a:spcAft>
                <a:spcPts val="0"/>
              </a:spcAft>
              <a:buSzPts val="1200"/>
              <a:buChar char="-"/>
            </a:pPr>
            <a:r>
              <a:rPr lang="en" sz="1200"/>
              <a:t>We then used the </a:t>
            </a:r>
            <a:r>
              <a:rPr lang="en" sz="1200" u="sng">
                <a:solidFill>
                  <a:schemeClr val="hlink"/>
                </a:solidFill>
                <a:hlinkClick r:id="rId3"/>
              </a:rPr>
              <a:t>Haversine formula</a:t>
            </a:r>
            <a:r>
              <a:rPr lang="en" sz="1200"/>
              <a:t> </a:t>
            </a:r>
            <a:r>
              <a:rPr lang="en" sz="1200"/>
              <a:t>to engineer a feature: distance to nearest hospital </a:t>
            </a:r>
            <a:r>
              <a:rPr i="1" lang="en" sz="1200"/>
              <a:t>(right)</a:t>
            </a:r>
            <a:endParaRPr i="1" sz="1200"/>
          </a:p>
          <a:p>
            <a:pPr indent="-304800" lvl="0" marL="457200" rtl="0" algn="l">
              <a:spcBef>
                <a:spcPts val="0"/>
              </a:spcBef>
              <a:spcAft>
                <a:spcPts val="0"/>
              </a:spcAft>
              <a:buSzPts val="1200"/>
              <a:buChar char="-"/>
            </a:pPr>
            <a:r>
              <a:rPr lang="en" sz="1200"/>
              <a:t>This feature may simply be a proxy for indicating </a:t>
            </a:r>
            <a:r>
              <a:rPr lang="en" sz="1200"/>
              <a:t>whether</a:t>
            </a:r>
            <a:r>
              <a:rPr lang="en" sz="1200"/>
              <a:t> the county is urban or rural</a:t>
            </a:r>
            <a:endParaRPr sz="1200"/>
          </a:p>
        </p:txBody>
      </p:sp>
      <p:pic>
        <p:nvPicPr>
          <p:cNvPr id="126" name="Google Shape;126;p20"/>
          <p:cNvPicPr preferRelativeResize="0"/>
          <p:nvPr/>
        </p:nvPicPr>
        <p:blipFill rotWithShape="1">
          <a:blip r:embed="rId4">
            <a:alphaModFix/>
          </a:blip>
          <a:srcRect b="-2061" l="0" r="0" t="0"/>
          <a:stretch/>
        </p:blipFill>
        <p:spPr>
          <a:xfrm>
            <a:off x="5062800" y="2202750"/>
            <a:ext cx="3709974" cy="2320700"/>
          </a:xfrm>
          <a:prstGeom prst="rect">
            <a:avLst/>
          </a:prstGeom>
          <a:noFill/>
          <a:ln>
            <a:noFill/>
          </a:ln>
        </p:spPr>
      </p:pic>
      <p:grpSp>
        <p:nvGrpSpPr>
          <p:cNvPr id="127" name="Google Shape;127;p20"/>
          <p:cNvGrpSpPr/>
          <p:nvPr/>
        </p:nvGrpSpPr>
        <p:grpSpPr>
          <a:xfrm>
            <a:off x="950330" y="2202754"/>
            <a:ext cx="3893070" cy="2320692"/>
            <a:chOff x="1792300" y="3134625"/>
            <a:chExt cx="3117448" cy="1896300"/>
          </a:xfrm>
        </p:grpSpPr>
        <p:sp>
          <p:nvSpPr>
            <p:cNvPr id="128" name="Google Shape;128;p20"/>
            <p:cNvSpPr/>
            <p:nvPr/>
          </p:nvSpPr>
          <p:spPr>
            <a:xfrm>
              <a:off x="1792300" y="3134625"/>
              <a:ext cx="3117300" cy="189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 name="Google Shape;129;p20"/>
            <p:cNvPicPr preferRelativeResize="0"/>
            <p:nvPr/>
          </p:nvPicPr>
          <p:blipFill rotWithShape="1">
            <a:blip r:embed="rId5">
              <a:alphaModFix/>
            </a:blip>
            <a:srcRect b="11866" l="0" r="0" t="10063"/>
            <a:stretch/>
          </p:blipFill>
          <p:spPr>
            <a:xfrm>
              <a:off x="1792554" y="3498050"/>
              <a:ext cx="3117194" cy="1532875"/>
            </a:xfrm>
            <a:prstGeom prst="rect">
              <a:avLst/>
            </a:prstGeom>
            <a:noFill/>
            <a:ln>
              <a:noFill/>
            </a:ln>
          </p:spPr>
        </p:pic>
        <p:sp>
          <p:nvSpPr>
            <p:cNvPr id="130" name="Google Shape;130;p20"/>
            <p:cNvSpPr txBox="1"/>
            <p:nvPr/>
          </p:nvSpPr>
          <p:spPr>
            <a:xfrm>
              <a:off x="2254225" y="3134625"/>
              <a:ext cx="2278500" cy="5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New York Hospitals</a:t>
              </a:r>
              <a:endParaRPr sz="1200">
                <a:solidFill>
                  <a:schemeClr val="dk1"/>
                </a:solidFill>
              </a:endParaRPr>
            </a:p>
          </p:txBody>
        </p:sp>
      </p:grpSp>
      <p:sp>
        <p:nvSpPr>
          <p:cNvPr id="131" name="Google Shape;131;p20"/>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132" name="Google Shape;132;p20"/>
          <p:cNvPicPr preferRelativeResize="0"/>
          <p:nvPr/>
        </p:nvPicPr>
        <p:blipFill rotWithShape="1">
          <a:blip r:embed="rId6">
            <a:alphaModFix/>
          </a:blip>
          <a:srcRect b="0" l="0" r="0" t="0"/>
          <a:stretch/>
        </p:blipFill>
        <p:spPr>
          <a:xfrm>
            <a:off x="7162800" y="4803775"/>
            <a:ext cx="1827214" cy="22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1" type="body"/>
          </p:nvPr>
        </p:nvSpPr>
        <p:spPr>
          <a:xfrm>
            <a:off x="311700" y="1152475"/>
            <a:ext cx="4760100" cy="3401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Alfa Slab One"/>
                <a:ea typeface="Alfa Slab One"/>
                <a:cs typeface="Alfa Slab One"/>
                <a:sym typeface="Alfa Slab One"/>
              </a:rPr>
              <a:t>Data Exploration</a:t>
            </a:r>
            <a:endParaRPr>
              <a:latin typeface="Alfa Slab One"/>
              <a:ea typeface="Alfa Slab One"/>
              <a:cs typeface="Alfa Slab One"/>
              <a:sym typeface="Alfa Slab One"/>
            </a:endParaRPr>
          </a:p>
          <a:p>
            <a:pPr indent="-304800" lvl="0" marL="457200" rtl="0" algn="l">
              <a:spcBef>
                <a:spcPts val="1200"/>
              </a:spcBef>
              <a:spcAft>
                <a:spcPts val="0"/>
              </a:spcAft>
              <a:buSzPts val="1200"/>
              <a:buChar char="●"/>
            </a:pPr>
            <a:r>
              <a:rPr lang="en" sz="1200"/>
              <a:t>Filtered out the rows for ‘STATEEP=36’, data for NY state.</a:t>
            </a:r>
            <a:endParaRPr sz="1200"/>
          </a:p>
          <a:p>
            <a:pPr indent="-304800" lvl="0" marL="457200" rtl="0" algn="l">
              <a:spcBef>
                <a:spcPts val="0"/>
              </a:spcBef>
              <a:spcAft>
                <a:spcPts val="0"/>
              </a:spcAft>
              <a:buSzPts val="1200"/>
              <a:buChar char="●"/>
            </a:pPr>
            <a:r>
              <a:rPr lang="en" sz="1200"/>
              <a:t>Merged the SLD data with </a:t>
            </a:r>
            <a:r>
              <a:rPr lang="en" sz="1200"/>
              <a:t>Census Block Group boundaries shapefile.</a:t>
            </a:r>
            <a:endParaRPr sz="1200"/>
          </a:p>
          <a:p>
            <a:pPr indent="-304800" lvl="0" marL="457200" rtl="0" algn="l">
              <a:spcBef>
                <a:spcPts val="0"/>
              </a:spcBef>
              <a:spcAft>
                <a:spcPts val="0"/>
              </a:spcAft>
              <a:buSzPts val="1200"/>
              <a:buChar char="●"/>
            </a:pPr>
            <a:r>
              <a:rPr lang="en" sz="1200"/>
              <a:t>Explored the data correlation.</a:t>
            </a:r>
            <a:endParaRPr sz="1200"/>
          </a:p>
          <a:p>
            <a:pPr indent="-304800" lvl="0" marL="457200" rtl="0" algn="l">
              <a:spcBef>
                <a:spcPts val="0"/>
              </a:spcBef>
              <a:spcAft>
                <a:spcPts val="0"/>
              </a:spcAft>
              <a:buSzPts val="1200"/>
              <a:buChar char="●"/>
            </a:pPr>
            <a:r>
              <a:rPr lang="en" sz="1200"/>
              <a:t>Analyzed the density distribution both in heatmap and density plot.</a:t>
            </a:r>
            <a:endParaRPr sz="1200"/>
          </a:p>
          <a:p>
            <a:pPr indent="0" lvl="0" marL="457200" rtl="0" algn="l">
              <a:spcBef>
                <a:spcPts val="1200"/>
              </a:spcBef>
              <a:spcAft>
                <a:spcPts val="0"/>
              </a:spcAft>
              <a:buNone/>
            </a:pPr>
            <a:r>
              <a:rPr lang="en">
                <a:latin typeface="Alfa Slab One"/>
                <a:ea typeface="Alfa Slab One"/>
                <a:cs typeface="Alfa Slab One"/>
                <a:sym typeface="Alfa Slab One"/>
              </a:rPr>
              <a:t>Data Preprocessing</a:t>
            </a:r>
            <a:endParaRPr>
              <a:latin typeface="Alfa Slab One"/>
              <a:ea typeface="Alfa Slab One"/>
              <a:cs typeface="Alfa Slab One"/>
              <a:sym typeface="Alfa Slab One"/>
            </a:endParaRPr>
          </a:p>
          <a:p>
            <a:pPr indent="-304800" lvl="0" marL="457200" rtl="0" algn="l">
              <a:spcBef>
                <a:spcPts val="1200"/>
              </a:spcBef>
              <a:spcAft>
                <a:spcPts val="0"/>
              </a:spcAft>
              <a:buSzPts val="1200"/>
              <a:buChar char="●"/>
            </a:pPr>
            <a:r>
              <a:rPr lang="en" sz="1200"/>
              <a:t>Checked missing value and filled them with the interpolation.</a:t>
            </a:r>
            <a:endParaRPr sz="1200"/>
          </a:p>
          <a:p>
            <a:pPr indent="-304800" lvl="0" marL="457200" rtl="0" algn="l">
              <a:spcBef>
                <a:spcPts val="0"/>
              </a:spcBef>
              <a:spcAft>
                <a:spcPts val="0"/>
              </a:spcAft>
              <a:buSzPts val="1200"/>
              <a:buChar char="●"/>
            </a:pPr>
            <a:r>
              <a:rPr lang="en" sz="1200"/>
              <a:t>Initialize the scaler of MinMaxScaler and fit transform the data.</a:t>
            </a:r>
            <a:endParaRPr sz="1200"/>
          </a:p>
          <a:p>
            <a:pPr indent="-304800" lvl="0" marL="457200" rtl="0" algn="l">
              <a:spcBef>
                <a:spcPts val="0"/>
              </a:spcBef>
              <a:spcAft>
                <a:spcPts val="0"/>
              </a:spcAft>
              <a:buSzPts val="1200"/>
              <a:buChar char="●"/>
            </a:pPr>
            <a:r>
              <a:rPr lang="en" sz="1200"/>
              <a:t>Visualized the density distribution both in heatmap and density plot.</a:t>
            </a:r>
            <a:endParaRPr sz="1200"/>
          </a:p>
        </p:txBody>
      </p:sp>
      <p:sp>
        <p:nvSpPr>
          <p:cNvPr id="138" name="Google Shape;13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Location Database Visualizations</a:t>
            </a:r>
            <a:endParaRPr/>
          </a:p>
          <a:p>
            <a:pPr indent="0" lvl="0" marL="0" rtl="0" algn="l">
              <a:spcBef>
                <a:spcPts val="0"/>
              </a:spcBef>
              <a:spcAft>
                <a:spcPts val="0"/>
              </a:spcAft>
              <a:buNone/>
            </a:pPr>
            <a:r>
              <a:t/>
            </a:r>
            <a:endParaRPr/>
          </a:p>
        </p:txBody>
      </p:sp>
      <p:pic>
        <p:nvPicPr>
          <p:cNvPr id="139" name="Google Shape;139;p21"/>
          <p:cNvPicPr preferRelativeResize="0"/>
          <p:nvPr/>
        </p:nvPicPr>
        <p:blipFill>
          <a:blip r:embed="rId3">
            <a:alphaModFix/>
          </a:blip>
          <a:stretch>
            <a:fillRect/>
          </a:stretch>
        </p:blipFill>
        <p:spPr>
          <a:xfrm>
            <a:off x="5104150" y="1594876"/>
            <a:ext cx="3838776" cy="2292400"/>
          </a:xfrm>
          <a:prstGeom prst="rect">
            <a:avLst/>
          </a:prstGeom>
          <a:noFill/>
          <a:ln>
            <a:noFill/>
          </a:ln>
        </p:spPr>
      </p:pic>
      <p:sp>
        <p:nvSpPr>
          <p:cNvPr id="140" name="Google Shape;140;p21"/>
          <p:cNvSpPr txBox="1"/>
          <p:nvPr/>
        </p:nvSpPr>
        <p:spPr>
          <a:xfrm>
            <a:off x="5432100" y="3887275"/>
            <a:ext cx="3400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The missing values in the grey polygons</a:t>
            </a:r>
            <a:endParaRPr sz="1200">
              <a:solidFill>
                <a:schemeClr val="dk2"/>
              </a:solidFill>
              <a:latin typeface="Proxima Nova"/>
              <a:ea typeface="Proxima Nova"/>
              <a:cs typeface="Proxima Nova"/>
              <a:sym typeface="Proxima Nova"/>
            </a:endParaRPr>
          </a:p>
        </p:txBody>
      </p:sp>
      <p:sp>
        <p:nvSpPr>
          <p:cNvPr id="141" name="Google Shape;141;p21"/>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rtl="0" algn="l">
              <a:lnSpc>
                <a:spcPct val="200000"/>
              </a:lnSpc>
              <a:spcBef>
                <a:spcPts val="0"/>
              </a:spcBef>
              <a:spcAft>
                <a:spcPts val="0"/>
              </a:spcAft>
              <a:buClr>
                <a:schemeClr val="lt1"/>
              </a:buClr>
              <a:buSzPts val="1200"/>
              <a:buFont typeface="Calibri"/>
              <a:buNone/>
            </a:pPr>
            <a:fld id="{00000000-1234-1234-1234-123412341234}" type="slidenum">
              <a:rPr b="1" lang="en" sz="1200">
                <a:solidFill>
                  <a:schemeClr val="lt1"/>
                </a:solidFill>
                <a:latin typeface="Calibri"/>
                <a:ea typeface="Calibri"/>
                <a:cs typeface="Calibri"/>
                <a:sym typeface="Calibri"/>
              </a:rPr>
              <a:t>‹#›</a:t>
            </a:fld>
            <a:r>
              <a:rPr b="1" lang="en" sz="12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a:t>
            </a:r>
            <a:r>
              <a:rPr b="1" lang="en" sz="1200">
                <a:solidFill>
                  <a:schemeClr val="lt1"/>
                </a:solidFill>
                <a:latin typeface="Calibri"/>
                <a:ea typeface="Calibri"/>
                <a:cs typeface="Calibri"/>
                <a:sym typeface="Calibri"/>
              </a:rPr>
              <a:t> </a:t>
            </a:r>
            <a:endParaRPr/>
          </a:p>
        </p:txBody>
      </p:sp>
      <p:pic>
        <p:nvPicPr>
          <p:cNvPr id="142" name="Google Shape;142;p21"/>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